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9" r:id="rId4"/>
    <p:sldId id="258" r:id="rId5"/>
    <p:sldId id="261" r:id="rId6"/>
    <p:sldId id="262" r:id="rId7"/>
    <p:sldId id="267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8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2471-5D3E-4B56-BB77-738544FB50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1456" y="574862"/>
            <a:ext cx="8637073" cy="2541431"/>
          </a:xfrm>
        </p:spPr>
        <p:txBody>
          <a:bodyPr/>
          <a:lstStyle/>
          <a:p>
            <a:r>
              <a:rPr lang="en-GB" dirty="0"/>
              <a:t>Considering a higher degree?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3DBB87-704A-48F1-AAA8-7AA75CE81C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605339"/>
          </a:xfrm>
        </p:spPr>
        <p:txBody>
          <a:bodyPr>
            <a:normAutofit/>
          </a:bodyPr>
          <a:lstStyle/>
          <a:p>
            <a:r>
              <a:rPr lang="en-GB" dirty="0"/>
              <a:t>ALSGBI academy</a:t>
            </a:r>
          </a:p>
          <a:p>
            <a:r>
              <a:rPr lang="en-GB" dirty="0"/>
              <a:t>July 2020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D6C768-3180-4EAE-9079-7337478D1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8598" y="4165134"/>
            <a:ext cx="4113402" cy="269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815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53E41-0D39-4CA6-982B-8964C9A59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is it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4FB95-2CC1-4F0B-A632-4E914C62A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Builds on pre-existing knowledge and facilitates learning</a:t>
            </a:r>
          </a:p>
          <a:p>
            <a:r>
              <a:rPr lang="en-GB" dirty="0"/>
              <a:t>Develops leadership and presentation skills</a:t>
            </a:r>
          </a:p>
          <a:p>
            <a:r>
              <a:rPr lang="en-GB" dirty="0"/>
              <a:t>Aids in critical appraisal and analysis of best available evidence</a:t>
            </a:r>
          </a:p>
          <a:p>
            <a:r>
              <a:rPr lang="en-GB" dirty="0"/>
              <a:t>For the greater good!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027392-9963-46A5-84BC-712B25EB7D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6843" y="4163334"/>
            <a:ext cx="4115157" cy="269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765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4EC94-7719-47BF-A5D9-C18A8EB9A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QUESTIONS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2B0B8-4419-4803-ACED-5925D19EA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Do I need to do it?</a:t>
            </a:r>
          </a:p>
          <a:p>
            <a:pPr lvl="1"/>
            <a:r>
              <a:rPr lang="en-GB" dirty="0"/>
              <a:t>Increasingly competitive for Consultant jobs!</a:t>
            </a:r>
          </a:p>
          <a:p>
            <a:pPr lvl="1"/>
            <a:r>
              <a:rPr lang="en-GB" dirty="0"/>
              <a:t>Some trusts may employ candidates with research (MD / PhD) as a MANDATORY requirement!!!</a:t>
            </a:r>
          </a:p>
          <a:p>
            <a:pPr lvl="1"/>
            <a:r>
              <a:rPr lang="en-GB" dirty="0"/>
              <a:t>Depends on your speciality of choice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93BAB6-6419-4DE0-8F88-1375EBA4EA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6843" y="4163334"/>
            <a:ext cx="4115157" cy="269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098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00F3A-3A36-421F-AF2F-0847183F9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22DA0-20CC-4193-BB90-BE09EB95B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Do I want to work towards a career in academia?</a:t>
            </a:r>
          </a:p>
          <a:p>
            <a:r>
              <a:rPr lang="en-GB" dirty="0"/>
              <a:t>Am I willing to go beyond online research from the comfort of my own home and beyond the library?</a:t>
            </a:r>
          </a:p>
          <a:p>
            <a:r>
              <a:rPr lang="en-GB" dirty="0"/>
              <a:t>Do I have the discipline to oversee my project?</a:t>
            </a:r>
          </a:p>
          <a:p>
            <a:r>
              <a:rPr lang="en-GB" dirty="0"/>
              <a:t>Am I confident enough to initiate academic conversation with my supervisors?</a:t>
            </a:r>
          </a:p>
          <a:p>
            <a:r>
              <a:rPr lang="en-GB" b="1" dirty="0"/>
              <a:t>Am I committed to see the project through?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95FF3F-AADF-429C-9E77-B85B76102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6843" y="4261606"/>
            <a:ext cx="4115157" cy="259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356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17926-9253-4E28-BEFB-AE7DCB75C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I’m going to do it…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7EDF5-E502-4AB2-B52A-ABE4D2F6D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Why? – you are a motivated individual vs requirement of job – PUBLICATIONS!</a:t>
            </a:r>
          </a:p>
          <a:p>
            <a:r>
              <a:rPr lang="en-GB" dirty="0"/>
              <a:t>What?</a:t>
            </a:r>
          </a:p>
          <a:p>
            <a:pPr lvl="1"/>
            <a:r>
              <a:rPr lang="en-GB" dirty="0"/>
              <a:t>MD vs PhD</a:t>
            </a:r>
          </a:p>
          <a:p>
            <a:pPr lvl="1"/>
            <a:r>
              <a:rPr lang="en-GB" dirty="0"/>
              <a:t>2 vs 3 years</a:t>
            </a:r>
          </a:p>
          <a:p>
            <a:r>
              <a:rPr lang="en-GB" dirty="0"/>
              <a:t>Where?</a:t>
            </a:r>
          </a:p>
          <a:p>
            <a:pPr lvl="1"/>
            <a:r>
              <a:rPr lang="en-GB" dirty="0"/>
              <a:t>Established unit vs New unit</a:t>
            </a:r>
          </a:p>
          <a:p>
            <a:pPr lvl="1"/>
            <a:r>
              <a:rPr lang="en-GB" dirty="0"/>
              <a:t>Geographical location</a:t>
            </a:r>
          </a:p>
          <a:p>
            <a:r>
              <a:rPr lang="en-GB" dirty="0"/>
              <a:t>When?</a:t>
            </a:r>
          </a:p>
          <a:p>
            <a:pPr lvl="1"/>
            <a:r>
              <a:rPr lang="en-GB" dirty="0"/>
              <a:t>Before / After / During CST or Specialist registrar training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B6866B-6C76-47C5-8251-C9D33093EE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6843" y="4163334"/>
            <a:ext cx="4115157" cy="269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348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445B4-3CAF-4E10-AC99-6E4728571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I’M going to do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D0669-4122-49D5-89C8-333852D42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How?</a:t>
            </a:r>
          </a:p>
          <a:p>
            <a:pPr lvl="1"/>
            <a:r>
              <a:rPr lang="en-GB" dirty="0"/>
              <a:t>FUNDING – RCS / Charities</a:t>
            </a:r>
          </a:p>
          <a:p>
            <a:pPr lvl="1"/>
            <a:r>
              <a:rPr lang="en-GB" dirty="0"/>
              <a:t>Supplementary income - Locums on the side (</a:t>
            </a:r>
            <a:r>
              <a:rPr lang="en-GB" dirty="0" err="1"/>
              <a:t>oncalls</a:t>
            </a:r>
            <a:r>
              <a:rPr lang="en-GB" dirty="0"/>
              <a:t>/theatres/clinics)</a:t>
            </a:r>
          </a:p>
          <a:p>
            <a:pPr lvl="1"/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C971A3-C848-408B-9D4A-A0A6213178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6843" y="4178015"/>
            <a:ext cx="4115157" cy="269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210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4A922-BA68-4904-A5E2-3C71974B4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536C7-7D23-4180-A021-2C16E5E4A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Ideally after being accepted into an ST programme</a:t>
            </a:r>
          </a:p>
          <a:p>
            <a:pPr lvl="1"/>
            <a:r>
              <a:rPr lang="en-GB" dirty="0"/>
              <a:t>Publications from this period counts towards CCT</a:t>
            </a:r>
          </a:p>
          <a:p>
            <a:pPr lvl="1"/>
            <a:r>
              <a:rPr lang="en-GB" dirty="0"/>
              <a:t>Some free time away from the daily stresses of being a registrar</a:t>
            </a:r>
          </a:p>
          <a:p>
            <a:pPr lvl="1"/>
            <a:r>
              <a:rPr lang="en-GB" dirty="0"/>
              <a:t>In our opinion doing this in the middle of surgical training may be beneficial (a few years of getting used to being a registrar first)!!!</a:t>
            </a:r>
          </a:p>
          <a:p>
            <a:pPr lvl="1"/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9944CC-9E55-4A49-9A28-0CC1FD9AF6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6843" y="4163334"/>
            <a:ext cx="4115157" cy="269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868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F746F-918B-42F1-9488-033B3D9D3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project and what is expected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568D8-14AF-46C1-8DAC-ED25B8385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Lab vs Clinical project</a:t>
            </a:r>
          </a:p>
          <a:p>
            <a:r>
              <a:rPr lang="en-GB" dirty="0"/>
              <a:t>MD / PhD</a:t>
            </a:r>
          </a:p>
          <a:p>
            <a:pPr lvl="1"/>
            <a:r>
              <a:rPr lang="en-GB" dirty="0"/>
              <a:t>Year 1 - Ethical approval, Data collection/interim analysis, Literature review, Publications +- presentations</a:t>
            </a:r>
          </a:p>
          <a:p>
            <a:pPr lvl="1"/>
            <a:r>
              <a:rPr lang="en-GB" dirty="0"/>
              <a:t>Year 2 – Continued data collection/analysis, Publications/Presentations and final write up with VIVA</a:t>
            </a:r>
          </a:p>
          <a:p>
            <a:pPr lvl="1"/>
            <a:r>
              <a:rPr lang="en-GB" dirty="0"/>
              <a:t>+- Year 3 (PhD) – ongoing data collection, analysis and write up + VIVA</a:t>
            </a:r>
          </a:p>
          <a:p>
            <a:pPr lvl="2"/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164E2C-1056-4EBE-9B9B-6191F9A444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6843" y="4739780"/>
            <a:ext cx="4115157" cy="2118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990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996B7-0F9D-4BA1-8139-AAF3324DE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Final thoughts…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F90EF-04F8-4A69-A049-FC807CA0F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Desire vs requirement</a:t>
            </a:r>
          </a:p>
          <a:p>
            <a:r>
              <a:rPr lang="en-GB" dirty="0"/>
              <a:t>2 vs 3 years</a:t>
            </a:r>
          </a:p>
          <a:p>
            <a:r>
              <a:rPr lang="en-GB" dirty="0"/>
              <a:t>Ideally early – mid ST years</a:t>
            </a:r>
          </a:p>
          <a:p>
            <a:r>
              <a:rPr lang="en-GB" dirty="0"/>
              <a:t>FUNDING IS IMPORTANT!</a:t>
            </a:r>
          </a:p>
          <a:p>
            <a:r>
              <a:rPr lang="en-GB" dirty="0"/>
              <a:t>Free time to enjoy other things in life!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36AA91-CA09-49B9-85D4-C5B3C18930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1611" y="139155"/>
            <a:ext cx="5029636" cy="42005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38F8841-18C6-4002-8042-471B69908B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6843" y="4163334"/>
            <a:ext cx="4115157" cy="269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65711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54</TotalTime>
  <Words>371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Considering a higher degree?</vt:lpstr>
      <vt:lpstr>Why is it important?</vt:lpstr>
      <vt:lpstr>Key QUESTIONS </vt:lpstr>
      <vt:lpstr>Key questions</vt:lpstr>
      <vt:lpstr>I’m going to do it…</vt:lpstr>
      <vt:lpstr>I’M going to do it</vt:lpstr>
      <vt:lpstr>When?</vt:lpstr>
      <vt:lpstr>The project and what is expected</vt:lpstr>
      <vt:lpstr>Final thoughts…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Considering a higher degree?</dc:title>
  <dc:creator>ishaan maitra</dc:creator>
  <cp:lastModifiedBy>Ishaan Maitra</cp:lastModifiedBy>
  <cp:revision>8</cp:revision>
  <dcterms:created xsi:type="dcterms:W3CDTF">2018-12-27T14:46:28Z</dcterms:created>
  <dcterms:modified xsi:type="dcterms:W3CDTF">2020-07-06T14:52:41Z</dcterms:modified>
</cp:coreProperties>
</file>